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17"/>
  </p:notesMasterIdLst>
  <p:sldIdLst>
    <p:sldId id="256" r:id="rId5"/>
    <p:sldId id="261" r:id="rId6"/>
    <p:sldId id="282" r:id="rId7"/>
    <p:sldId id="284" r:id="rId8"/>
    <p:sldId id="262" r:id="rId9"/>
    <p:sldId id="268" r:id="rId10"/>
    <p:sldId id="285" r:id="rId11"/>
    <p:sldId id="286" r:id="rId12"/>
    <p:sldId id="263" r:id="rId13"/>
    <p:sldId id="280" r:id="rId14"/>
    <p:sldId id="283" r:id="rId15"/>
    <p:sldId id="273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89" autoAdjust="0"/>
    <p:restoredTop sz="94660"/>
  </p:normalViewPr>
  <p:slideViewPr>
    <p:cSldViewPr snapToGrid="0" snapToObjects="1">
      <p:cViewPr varScale="1">
        <p:scale>
          <a:sx n="112" d="100"/>
          <a:sy n="112" d="100"/>
        </p:scale>
        <p:origin x="64" y="2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5A1444-551B-4CE2-A790-4AAD7A858D40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AD8AE-58C8-40F0-B22D-006316A34C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AD8AE-58C8-40F0-B22D-006316A34CE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341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AD8AE-58C8-40F0-B22D-006316A34CE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135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AD8AE-58C8-40F0-B22D-006316A34CE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15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AD8AE-58C8-40F0-B22D-006316A34CE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716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AD8AE-58C8-40F0-B22D-006316A34CE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58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AD8AE-58C8-40F0-B22D-006316A34CE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7177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AD8AE-58C8-40F0-B22D-006316A34CE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550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AD8AE-58C8-40F0-B22D-006316A34CE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8977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0335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2019/12/25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541778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95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40996" y="293740"/>
            <a:ext cx="1101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chemeClr val="bg1"/>
                </a:solidFill>
              </a:rPr>
              <a:t>TEAM</a:t>
            </a:r>
            <a:r>
              <a:rPr kumimoji="1" lang="zh-CN" altLang="en-US" sz="1200" dirty="0">
                <a:solidFill>
                  <a:schemeClr val="bg1"/>
                </a:solidFill>
              </a:rPr>
              <a:t> </a:t>
            </a:r>
            <a:r>
              <a:rPr kumimoji="1" lang="en-US" altLang="zh-CN" sz="1200" dirty="0">
                <a:solidFill>
                  <a:schemeClr val="bg1"/>
                </a:solidFill>
              </a:rPr>
              <a:t>LOGO</a:t>
            </a:r>
            <a:endParaRPr kumimoji="1"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0995" y="743403"/>
            <a:ext cx="3262432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lvl="0"/>
            <a:r>
              <a:rPr kumimoji="1" lang="zh-CN" altLang="en-US" sz="6000" b="1" dirty="0">
                <a:solidFill>
                  <a:srgbClr val="FFFFFF"/>
                </a:solidFill>
              </a:rPr>
              <a:t>阳光价格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40996" y="406180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chemeClr val="bg1"/>
                </a:solidFill>
              </a:rPr>
              <a:t>2019_a7_price:</a:t>
            </a:r>
          </a:p>
          <a:p>
            <a:r>
              <a:rPr kumimoji="1" lang="en-US" altLang="zh-CN" sz="1200" dirty="0">
                <a:solidFill>
                  <a:schemeClr val="bg1"/>
                </a:solidFill>
              </a:rPr>
              <a:t>	</a:t>
            </a:r>
            <a:r>
              <a:rPr kumimoji="1" lang="zh-CN" altLang="en-US" sz="1200" dirty="0">
                <a:solidFill>
                  <a:schemeClr val="bg1"/>
                </a:solidFill>
              </a:rPr>
              <a:t>莫志华、张朔源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1E1DE8-C7EF-424C-850C-3A8C1EB30AC6}"/>
              </a:ext>
            </a:extLst>
          </p:cNvPr>
          <p:cNvSpPr txBox="1"/>
          <p:nvPr/>
        </p:nvSpPr>
        <p:spPr>
          <a:xfrm>
            <a:off x="2672205" y="1820281"/>
            <a:ext cx="3426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产品改进及测试报告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17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5575D239-9D98-4726-8487-1C71CA885973}"/>
              </a:ext>
            </a:extLst>
          </p:cNvPr>
          <p:cNvSpPr/>
          <p:nvPr/>
        </p:nvSpPr>
        <p:spPr>
          <a:xfrm>
            <a:off x="135407" y="55599"/>
            <a:ext cx="1182238" cy="118223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zh-CN" altLang="en-US" b="1" dirty="0">
                <a:solidFill>
                  <a:schemeClr val="tx1"/>
                </a:solidFill>
                <a:latin typeface="Calibri"/>
                <a:ea typeface="宋体"/>
              </a:rPr>
              <a:t>改进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930951E-1446-47CC-847E-CBF4AB1F6DE8}"/>
              </a:ext>
            </a:extLst>
          </p:cNvPr>
          <p:cNvSpPr txBox="1"/>
          <p:nvPr/>
        </p:nvSpPr>
        <p:spPr>
          <a:xfrm>
            <a:off x="1970787" y="1752308"/>
            <a:ext cx="5963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优化了</a:t>
            </a:r>
            <a:r>
              <a:rPr lang="en-US" altLang="zh-CN" dirty="0"/>
              <a:t>app</a:t>
            </a:r>
            <a:r>
              <a:rPr lang="zh-CN" altLang="en-US" dirty="0"/>
              <a:t>的查价时间</a:t>
            </a:r>
            <a:endParaRPr lang="en-US" dirty="0"/>
          </a:p>
        </p:txBody>
      </p:sp>
      <p:sp>
        <p:nvSpPr>
          <p:cNvPr id="6" name="流程图: 手动输入 9">
            <a:extLst>
              <a:ext uri="{FF2B5EF4-FFF2-40B4-BE49-F238E27FC236}">
                <a16:creationId xmlns:a16="http://schemas.microsoft.com/office/drawing/2014/main" id="{59657E37-F54D-4FD5-B084-FA794C2A9DD3}"/>
              </a:ext>
            </a:extLst>
          </p:cNvPr>
          <p:cNvSpPr/>
          <p:nvPr/>
        </p:nvSpPr>
        <p:spPr>
          <a:xfrm>
            <a:off x="175520" y="1652559"/>
            <a:ext cx="1552050" cy="907631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35 w 11335"/>
              <a:gd name="connsiteY0" fmla="*/ 2000 h 12500"/>
              <a:gd name="connsiteX1" fmla="*/ 11335 w 11335"/>
              <a:gd name="connsiteY1" fmla="*/ 0 h 12500"/>
              <a:gd name="connsiteX2" fmla="*/ 11335 w 11335"/>
              <a:gd name="connsiteY2" fmla="*/ 10000 h 12500"/>
              <a:gd name="connsiteX3" fmla="*/ 0 w 11335"/>
              <a:gd name="connsiteY3" fmla="*/ 12500 h 12500"/>
              <a:gd name="connsiteX4" fmla="*/ 1335 w 11335"/>
              <a:gd name="connsiteY4" fmla="*/ 2000 h 12500"/>
              <a:gd name="connsiteX0" fmla="*/ 1335 w 11335"/>
              <a:gd name="connsiteY0" fmla="*/ 0 h 10500"/>
              <a:gd name="connsiteX1" fmla="*/ 10267 w 11335"/>
              <a:gd name="connsiteY1" fmla="*/ 353 h 10500"/>
              <a:gd name="connsiteX2" fmla="*/ 11335 w 11335"/>
              <a:gd name="connsiteY2" fmla="*/ 8000 h 10500"/>
              <a:gd name="connsiteX3" fmla="*/ 0 w 11335"/>
              <a:gd name="connsiteY3" fmla="*/ 10500 h 10500"/>
              <a:gd name="connsiteX4" fmla="*/ 1335 w 11335"/>
              <a:gd name="connsiteY4" fmla="*/ 0 h 10500"/>
              <a:gd name="connsiteX0" fmla="*/ 0 w 10000"/>
              <a:gd name="connsiteY0" fmla="*/ 0 h 10059"/>
              <a:gd name="connsiteX1" fmla="*/ 8932 w 10000"/>
              <a:gd name="connsiteY1" fmla="*/ 353 h 10059"/>
              <a:gd name="connsiteX2" fmla="*/ 10000 w 10000"/>
              <a:gd name="connsiteY2" fmla="*/ 8000 h 10059"/>
              <a:gd name="connsiteX3" fmla="*/ 267 w 10000"/>
              <a:gd name="connsiteY3" fmla="*/ 10059 h 10059"/>
              <a:gd name="connsiteX4" fmla="*/ 0 w 10000"/>
              <a:gd name="connsiteY4" fmla="*/ 0 h 10059"/>
              <a:gd name="connsiteX0" fmla="*/ 0 w 10534"/>
              <a:gd name="connsiteY0" fmla="*/ 0 h 10500"/>
              <a:gd name="connsiteX1" fmla="*/ 9466 w 10534"/>
              <a:gd name="connsiteY1" fmla="*/ 794 h 10500"/>
              <a:gd name="connsiteX2" fmla="*/ 10534 w 10534"/>
              <a:gd name="connsiteY2" fmla="*/ 8441 h 10500"/>
              <a:gd name="connsiteX3" fmla="*/ 801 w 10534"/>
              <a:gd name="connsiteY3" fmla="*/ 10500 h 10500"/>
              <a:gd name="connsiteX4" fmla="*/ 0 w 10534"/>
              <a:gd name="connsiteY4" fmla="*/ 0 h 10500"/>
              <a:gd name="connsiteX0" fmla="*/ 0 w 10534"/>
              <a:gd name="connsiteY0" fmla="*/ 2294 h 12794"/>
              <a:gd name="connsiteX1" fmla="*/ 7997 w 10534"/>
              <a:gd name="connsiteY1" fmla="*/ 0 h 12794"/>
              <a:gd name="connsiteX2" fmla="*/ 10534 w 10534"/>
              <a:gd name="connsiteY2" fmla="*/ 10735 h 12794"/>
              <a:gd name="connsiteX3" fmla="*/ 801 w 10534"/>
              <a:gd name="connsiteY3" fmla="*/ 12794 h 12794"/>
              <a:gd name="connsiteX4" fmla="*/ 0 w 10534"/>
              <a:gd name="connsiteY4" fmla="*/ 2294 h 12794"/>
              <a:gd name="connsiteX0" fmla="*/ 0 w 9533"/>
              <a:gd name="connsiteY0" fmla="*/ 2294 h 12794"/>
              <a:gd name="connsiteX1" fmla="*/ 7997 w 9533"/>
              <a:gd name="connsiteY1" fmla="*/ 0 h 12794"/>
              <a:gd name="connsiteX2" fmla="*/ 9533 w 9533"/>
              <a:gd name="connsiteY2" fmla="*/ 8088 h 12794"/>
              <a:gd name="connsiteX3" fmla="*/ 801 w 9533"/>
              <a:gd name="connsiteY3" fmla="*/ 12794 h 12794"/>
              <a:gd name="connsiteX4" fmla="*/ 0 w 9533"/>
              <a:gd name="connsiteY4" fmla="*/ 2294 h 12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33" h="12794">
                <a:moveTo>
                  <a:pt x="0" y="2294"/>
                </a:moveTo>
                <a:lnTo>
                  <a:pt x="7997" y="0"/>
                </a:lnTo>
                <a:lnTo>
                  <a:pt x="9533" y="8088"/>
                </a:lnTo>
                <a:lnTo>
                  <a:pt x="801" y="12794"/>
                </a:lnTo>
                <a:lnTo>
                  <a:pt x="0" y="2294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04040"/>
              </a:solidFill>
            </a:endParaRPr>
          </a:p>
        </p:txBody>
      </p:sp>
      <p:sp>
        <p:nvSpPr>
          <p:cNvPr id="8" name="流程图: 手动输入 9">
            <a:extLst>
              <a:ext uri="{FF2B5EF4-FFF2-40B4-BE49-F238E27FC236}">
                <a16:creationId xmlns:a16="http://schemas.microsoft.com/office/drawing/2014/main" id="{5E4A29FC-D4E0-4286-BE26-55D8FADE403F}"/>
              </a:ext>
            </a:extLst>
          </p:cNvPr>
          <p:cNvSpPr/>
          <p:nvPr/>
        </p:nvSpPr>
        <p:spPr>
          <a:xfrm>
            <a:off x="310827" y="3163418"/>
            <a:ext cx="1552050" cy="907631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35 w 11335"/>
              <a:gd name="connsiteY0" fmla="*/ 2000 h 12500"/>
              <a:gd name="connsiteX1" fmla="*/ 11335 w 11335"/>
              <a:gd name="connsiteY1" fmla="*/ 0 h 12500"/>
              <a:gd name="connsiteX2" fmla="*/ 11335 w 11335"/>
              <a:gd name="connsiteY2" fmla="*/ 10000 h 12500"/>
              <a:gd name="connsiteX3" fmla="*/ 0 w 11335"/>
              <a:gd name="connsiteY3" fmla="*/ 12500 h 12500"/>
              <a:gd name="connsiteX4" fmla="*/ 1335 w 11335"/>
              <a:gd name="connsiteY4" fmla="*/ 2000 h 12500"/>
              <a:gd name="connsiteX0" fmla="*/ 1335 w 11335"/>
              <a:gd name="connsiteY0" fmla="*/ 0 h 10500"/>
              <a:gd name="connsiteX1" fmla="*/ 10267 w 11335"/>
              <a:gd name="connsiteY1" fmla="*/ 353 h 10500"/>
              <a:gd name="connsiteX2" fmla="*/ 11335 w 11335"/>
              <a:gd name="connsiteY2" fmla="*/ 8000 h 10500"/>
              <a:gd name="connsiteX3" fmla="*/ 0 w 11335"/>
              <a:gd name="connsiteY3" fmla="*/ 10500 h 10500"/>
              <a:gd name="connsiteX4" fmla="*/ 1335 w 11335"/>
              <a:gd name="connsiteY4" fmla="*/ 0 h 10500"/>
              <a:gd name="connsiteX0" fmla="*/ 0 w 10000"/>
              <a:gd name="connsiteY0" fmla="*/ 0 h 10059"/>
              <a:gd name="connsiteX1" fmla="*/ 8932 w 10000"/>
              <a:gd name="connsiteY1" fmla="*/ 353 h 10059"/>
              <a:gd name="connsiteX2" fmla="*/ 10000 w 10000"/>
              <a:gd name="connsiteY2" fmla="*/ 8000 h 10059"/>
              <a:gd name="connsiteX3" fmla="*/ 267 w 10000"/>
              <a:gd name="connsiteY3" fmla="*/ 10059 h 10059"/>
              <a:gd name="connsiteX4" fmla="*/ 0 w 10000"/>
              <a:gd name="connsiteY4" fmla="*/ 0 h 10059"/>
              <a:gd name="connsiteX0" fmla="*/ 0 w 10534"/>
              <a:gd name="connsiteY0" fmla="*/ 0 h 10500"/>
              <a:gd name="connsiteX1" fmla="*/ 9466 w 10534"/>
              <a:gd name="connsiteY1" fmla="*/ 794 h 10500"/>
              <a:gd name="connsiteX2" fmla="*/ 10534 w 10534"/>
              <a:gd name="connsiteY2" fmla="*/ 8441 h 10500"/>
              <a:gd name="connsiteX3" fmla="*/ 801 w 10534"/>
              <a:gd name="connsiteY3" fmla="*/ 10500 h 10500"/>
              <a:gd name="connsiteX4" fmla="*/ 0 w 10534"/>
              <a:gd name="connsiteY4" fmla="*/ 0 h 10500"/>
              <a:gd name="connsiteX0" fmla="*/ 0 w 10534"/>
              <a:gd name="connsiteY0" fmla="*/ 2294 h 12794"/>
              <a:gd name="connsiteX1" fmla="*/ 7997 w 10534"/>
              <a:gd name="connsiteY1" fmla="*/ 0 h 12794"/>
              <a:gd name="connsiteX2" fmla="*/ 10534 w 10534"/>
              <a:gd name="connsiteY2" fmla="*/ 10735 h 12794"/>
              <a:gd name="connsiteX3" fmla="*/ 801 w 10534"/>
              <a:gd name="connsiteY3" fmla="*/ 12794 h 12794"/>
              <a:gd name="connsiteX4" fmla="*/ 0 w 10534"/>
              <a:gd name="connsiteY4" fmla="*/ 2294 h 12794"/>
              <a:gd name="connsiteX0" fmla="*/ 0 w 9533"/>
              <a:gd name="connsiteY0" fmla="*/ 2294 h 12794"/>
              <a:gd name="connsiteX1" fmla="*/ 7997 w 9533"/>
              <a:gd name="connsiteY1" fmla="*/ 0 h 12794"/>
              <a:gd name="connsiteX2" fmla="*/ 9533 w 9533"/>
              <a:gd name="connsiteY2" fmla="*/ 8088 h 12794"/>
              <a:gd name="connsiteX3" fmla="*/ 801 w 9533"/>
              <a:gd name="connsiteY3" fmla="*/ 12794 h 12794"/>
              <a:gd name="connsiteX4" fmla="*/ 0 w 9533"/>
              <a:gd name="connsiteY4" fmla="*/ 2294 h 12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33" h="12794">
                <a:moveTo>
                  <a:pt x="0" y="2294"/>
                </a:moveTo>
                <a:lnTo>
                  <a:pt x="7997" y="0"/>
                </a:lnTo>
                <a:lnTo>
                  <a:pt x="9533" y="8088"/>
                </a:lnTo>
                <a:lnTo>
                  <a:pt x="801" y="12794"/>
                </a:lnTo>
                <a:lnTo>
                  <a:pt x="0" y="2294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0404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17F69F2-4E02-4D5A-9D29-3CD6E957542E}"/>
              </a:ext>
            </a:extLst>
          </p:cNvPr>
          <p:cNvSpPr txBox="1"/>
          <p:nvPr/>
        </p:nvSpPr>
        <p:spPr>
          <a:xfrm>
            <a:off x="1970787" y="3339211"/>
            <a:ext cx="5440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App</a:t>
            </a:r>
            <a:r>
              <a:rPr lang="zh-CN" altLang="en-US" dirty="0"/>
              <a:t>内新增右滑菜单显示历史记录及长按删除功能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37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50F73AA-E297-4E42-A3B5-104931465113}"/>
              </a:ext>
            </a:extLst>
          </p:cNvPr>
          <p:cNvSpPr/>
          <p:nvPr/>
        </p:nvSpPr>
        <p:spPr>
          <a:xfrm>
            <a:off x="630936" y="610464"/>
            <a:ext cx="2491737" cy="2231907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zh-CN" sz="33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App</a:t>
            </a:r>
            <a:r>
              <a:rPr kumimoji="1" lang="zh-CN" altLang="en-US" sz="33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的改进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2674" y="106299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6f87f3ff6d14b44ab4fb6226de85a854">
            <a:hlinkClick r:id="" action="ppaction://media"/>
            <a:extLst>
              <a:ext uri="{FF2B5EF4-FFF2-40B4-BE49-F238E27FC236}">
                <a16:creationId xmlns:a16="http://schemas.microsoft.com/office/drawing/2014/main" id="{1BEC2B38-9607-48CE-A68E-BA3BAD992A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94614" y="117021"/>
            <a:ext cx="2327446" cy="490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599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3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0995" y="1668378"/>
            <a:ext cx="6989653" cy="210519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sz="7200" b="1" dirty="0">
                <a:solidFill>
                  <a:srgbClr val="00BFC3"/>
                </a:solidFill>
                <a:latin typeface="Century Gothic"/>
                <a:ea typeface="微软雅黑"/>
              </a:rPr>
              <a:t>THANK</a:t>
            </a:r>
            <a:r>
              <a:rPr kumimoji="1" lang="zh-CN" altLang="en-US" sz="7200" b="1" dirty="0">
                <a:solidFill>
                  <a:srgbClr val="00BFC3"/>
                </a:solidFill>
                <a:latin typeface="Century Gothic"/>
                <a:ea typeface="微软雅黑"/>
              </a:rPr>
              <a:t> </a:t>
            </a:r>
            <a:r>
              <a:rPr kumimoji="1" lang="en-US" altLang="zh-CN" sz="7200" b="1" dirty="0">
                <a:solidFill>
                  <a:srgbClr val="00BFC3"/>
                </a:solidFill>
                <a:latin typeface="Century Gothic"/>
                <a:ea typeface="微软雅黑"/>
              </a:rPr>
              <a:t>YOU</a:t>
            </a:r>
            <a:r>
              <a:rPr kumimoji="1" lang="zh-CN" altLang="en-US" sz="7200" b="1" dirty="0">
                <a:solidFill>
                  <a:srgbClr val="00BFC3"/>
                </a:solidFill>
                <a:latin typeface="Century Gothic"/>
                <a:ea typeface="微软雅黑"/>
              </a:rPr>
              <a:t> </a:t>
            </a:r>
            <a:r>
              <a:rPr kumimoji="1" lang="en-US" altLang="zh-CN" sz="7200" b="1" dirty="0">
                <a:solidFill>
                  <a:srgbClr val="FFFFFF"/>
                </a:solidFill>
                <a:latin typeface="Century Gothic"/>
                <a:ea typeface="微软雅黑"/>
              </a:rPr>
              <a:t>FOR</a:t>
            </a:r>
            <a:r>
              <a:rPr kumimoji="1" lang="zh-CN" altLang="en-US" sz="7200" b="1" dirty="0">
                <a:solidFill>
                  <a:srgbClr val="FFFFFF"/>
                </a:solidFill>
                <a:latin typeface="Century Gothic"/>
                <a:ea typeface="微软雅黑"/>
              </a:rPr>
              <a:t> </a:t>
            </a:r>
            <a:r>
              <a:rPr kumimoji="1" lang="en-US" altLang="zh-CN" sz="7200" b="1" dirty="0">
                <a:solidFill>
                  <a:srgbClr val="FFFFFF"/>
                </a:solidFill>
                <a:latin typeface="Century Gothic"/>
                <a:ea typeface="微软雅黑"/>
              </a:rPr>
              <a:t>LISTENING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40996" y="293740"/>
            <a:ext cx="1498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rgbClr val="FFFFFF"/>
                </a:solidFill>
                <a:latin typeface="Century Gothic"/>
                <a:ea typeface="微软雅黑"/>
              </a:rPr>
              <a:t>COMPANY</a:t>
            </a:r>
            <a:r>
              <a:rPr kumimoji="1" lang="zh-CN" altLang="en-US" sz="1200" dirty="0">
                <a:solidFill>
                  <a:srgbClr val="FFFFFF"/>
                </a:solidFill>
                <a:latin typeface="Century Gothic"/>
                <a:ea typeface="微软雅黑"/>
              </a:rPr>
              <a:t> </a:t>
            </a:r>
            <a:r>
              <a:rPr kumimoji="1" lang="en-US" altLang="zh-CN" sz="1200" dirty="0">
                <a:solidFill>
                  <a:srgbClr val="FFFFFF"/>
                </a:solidFill>
                <a:latin typeface="Century Gothic"/>
                <a:ea typeface="微软雅黑"/>
              </a:rPr>
              <a:t>LOGO</a:t>
            </a:r>
            <a:endParaRPr kumimoji="1" lang="zh-CN" altLang="en-US" sz="1200" dirty="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0995" y="743403"/>
            <a:ext cx="4031873" cy="10156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kumimoji="1" lang="zh-CN" altLang="en-US" sz="6000" b="1" dirty="0">
                <a:solidFill>
                  <a:srgbClr val="FFFFFF"/>
                </a:solidFill>
                <a:latin typeface="Century Gothic"/>
                <a:ea typeface="微软雅黑"/>
              </a:rPr>
              <a:t>感谢聆听！</a:t>
            </a:r>
          </a:p>
        </p:txBody>
      </p:sp>
    </p:spTree>
    <p:extLst>
      <p:ext uri="{BB962C8B-B14F-4D97-AF65-F5344CB8AC3E}">
        <p14:creationId xmlns:p14="http://schemas.microsoft.com/office/powerpoint/2010/main" val="3724397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3354858" y="785966"/>
            <a:ext cx="2434284" cy="2434284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0" b="1" dirty="0">
                <a:solidFill>
                  <a:srgbClr val="404040"/>
                </a:solidFill>
              </a:rPr>
              <a:t>1</a:t>
            </a:r>
            <a:endParaRPr kumimoji="1" lang="zh-CN" altLang="en-US" sz="12000" b="1" dirty="0">
              <a:solidFill>
                <a:srgbClr val="40404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90398" y="3387381"/>
            <a:ext cx="1763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2"/>
                </a:solidFill>
                <a:latin typeface="+mn-ea"/>
              </a:rPr>
              <a:t>主要功能</a:t>
            </a:r>
            <a:endParaRPr lang="zh-CN" altLang="zh-CN" sz="2800" dirty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2840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B0B6736-4D4A-4531-8BC9-D3A564272A74}"/>
              </a:ext>
            </a:extLst>
          </p:cNvPr>
          <p:cNvSpPr txBox="1"/>
          <p:nvPr/>
        </p:nvSpPr>
        <p:spPr>
          <a:xfrm>
            <a:off x="443001" y="1531036"/>
            <a:ext cx="800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Part1: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C8059AC-1188-4C57-9038-34CF36895A65}"/>
              </a:ext>
            </a:extLst>
          </p:cNvPr>
          <p:cNvSpPr txBox="1"/>
          <p:nvPr/>
        </p:nvSpPr>
        <p:spPr>
          <a:xfrm>
            <a:off x="2027583" y="1811218"/>
            <a:ext cx="4787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虚假促销正是商家在重大节日经常玩的伎俩，但我们却很难发觉，因为没有途径去查询该商品的历史价格，到底是不是虚假促销不得而知</a:t>
            </a:r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7B646DF-A4E8-4A87-89E3-2420713AA50A}"/>
              </a:ext>
            </a:extLst>
          </p:cNvPr>
          <p:cNvSpPr txBox="1"/>
          <p:nvPr/>
        </p:nvSpPr>
        <p:spPr>
          <a:xfrm>
            <a:off x="386206" y="3244117"/>
            <a:ext cx="800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Part2: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72B8DC-B74A-4268-9768-F51F034EE17C}"/>
              </a:ext>
            </a:extLst>
          </p:cNvPr>
          <p:cNvSpPr txBox="1"/>
          <p:nvPr/>
        </p:nvSpPr>
        <p:spPr>
          <a:xfrm>
            <a:off x="2027583" y="3163483"/>
            <a:ext cx="49070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为此，一款可以查询商品历史价格的</a:t>
            </a:r>
            <a:r>
              <a:rPr lang="en-US" dirty="0"/>
              <a:t>app</a:t>
            </a:r>
            <a:r>
              <a:rPr lang="zh-CN" altLang="en-US" dirty="0"/>
              <a:t>就应运而生了，用户只需要复制商品的网址就可以查询该商品近</a:t>
            </a:r>
            <a:r>
              <a:rPr lang="en-US" dirty="0"/>
              <a:t>6</a:t>
            </a:r>
            <a:r>
              <a:rPr lang="zh-CN" altLang="en-US" dirty="0"/>
              <a:t>个月的价格变化，并以折线图的形式呈现出来，并表明历史的最低和最高价格，让客户直观地辨别真假促销，让客户少上当，提升生活品质</a:t>
            </a:r>
            <a:endParaRPr 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299D197A-6B4F-4269-BFF6-76849AAC5DA6}"/>
              </a:ext>
            </a:extLst>
          </p:cNvPr>
          <p:cNvSpPr/>
          <p:nvPr/>
        </p:nvSpPr>
        <p:spPr>
          <a:xfrm>
            <a:off x="135407" y="55599"/>
            <a:ext cx="1182238" cy="118223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zh-CN" altLang="en-US" b="1" dirty="0">
                <a:solidFill>
                  <a:schemeClr val="tx1"/>
                </a:solidFill>
                <a:latin typeface="Calibri"/>
                <a:ea typeface="宋体"/>
              </a:rPr>
              <a:t>主要功能</a:t>
            </a:r>
          </a:p>
        </p:txBody>
      </p:sp>
    </p:spTree>
    <p:extLst>
      <p:ext uri="{BB962C8B-B14F-4D97-AF65-F5344CB8AC3E}">
        <p14:creationId xmlns:p14="http://schemas.microsoft.com/office/powerpoint/2010/main" val="2192043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7205511F-DE49-45B3-B3E6-D088D5FDDFF3}"/>
              </a:ext>
            </a:extLst>
          </p:cNvPr>
          <p:cNvSpPr/>
          <p:nvPr/>
        </p:nvSpPr>
        <p:spPr>
          <a:xfrm>
            <a:off x="135407" y="55599"/>
            <a:ext cx="1182238" cy="1182236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zh-CN" altLang="en-US" b="1" dirty="0">
                <a:solidFill>
                  <a:schemeClr val="tx1"/>
                </a:solidFill>
                <a:latin typeface="Calibri"/>
                <a:ea typeface="宋体"/>
              </a:rPr>
              <a:t>主要功能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54D2EF-2C2B-44C5-BEC2-802B826D6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539" y="271182"/>
            <a:ext cx="2465817" cy="422903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01FB570-9833-4025-B134-E6A787B0A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317" y="271182"/>
            <a:ext cx="2465817" cy="42322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6BC7C99-4A74-4F46-809F-4B2485DA5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3590" y="271182"/>
            <a:ext cx="2423293" cy="422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01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354858" y="785966"/>
            <a:ext cx="2434284" cy="2434284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0" b="1" dirty="0">
                <a:solidFill>
                  <a:srgbClr val="404040"/>
                </a:solidFill>
              </a:rPr>
              <a:t>2</a:t>
            </a:r>
            <a:endParaRPr kumimoji="1" lang="zh-CN" altLang="en-US" sz="12000" b="1" dirty="0">
              <a:solidFill>
                <a:srgbClr val="40404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90398" y="3387381"/>
            <a:ext cx="1763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2"/>
                </a:solidFill>
                <a:latin typeface="+mn-ea"/>
              </a:rPr>
              <a:t>测试用例</a:t>
            </a:r>
            <a:endParaRPr lang="en-US" altLang="zh-CN" sz="2800" dirty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155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661" y="167986"/>
            <a:ext cx="25173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b="1" dirty="0">
                <a:solidFill>
                  <a:srgbClr val="404040"/>
                </a:solidFill>
                <a:latin typeface="Century Gothic"/>
                <a:ea typeface="微软雅黑"/>
              </a:rPr>
              <a:t>App</a:t>
            </a:r>
            <a:r>
              <a:rPr kumimoji="1" lang="zh-CN" altLang="en-US" sz="1500" b="1" dirty="0">
                <a:solidFill>
                  <a:srgbClr val="404040"/>
                </a:solidFill>
                <a:latin typeface="Century Gothic"/>
                <a:ea typeface="微软雅黑"/>
              </a:rPr>
              <a:t>测试后发现的主要问题</a:t>
            </a:r>
            <a:endParaRPr kumimoji="1" lang="en-US" altLang="zh-CN" b="1" dirty="0">
              <a:solidFill>
                <a:srgbClr val="404040"/>
              </a:solidFill>
              <a:latin typeface="Century Gothic"/>
              <a:ea typeface="微软雅黑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C51291C-6C45-475B-B6C1-4EAF23B35652}"/>
              </a:ext>
            </a:extLst>
          </p:cNvPr>
          <p:cNvSpPr/>
          <p:nvPr/>
        </p:nvSpPr>
        <p:spPr>
          <a:xfrm>
            <a:off x="7036501" y="2281237"/>
            <a:ext cx="2228853" cy="581025"/>
          </a:xfrm>
          <a:prstGeom prst="rect">
            <a:avLst/>
          </a:prstGeom>
          <a:solidFill>
            <a:srgbClr val="00B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AEE3A37-BF88-4910-88C6-27E756ADD5BD}"/>
              </a:ext>
            </a:extLst>
          </p:cNvPr>
          <p:cNvSpPr txBox="1"/>
          <p:nvPr/>
        </p:nvSpPr>
        <p:spPr>
          <a:xfrm>
            <a:off x="1620371" y="1432112"/>
            <a:ext cx="2951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App crash</a:t>
            </a:r>
            <a:r>
              <a:rPr lang="zh-CN" altLang="en-US" dirty="0"/>
              <a:t>：即进程闪退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81235B5-DEDE-4817-BB4B-CDB33563A8BF}"/>
              </a:ext>
            </a:extLst>
          </p:cNvPr>
          <p:cNvSpPr txBox="1"/>
          <p:nvPr/>
        </p:nvSpPr>
        <p:spPr>
          <a:xfrm>
            <a:off x="1748117" y="2281237"/>
            <a:ext cx="4215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在测试的</a:t>
            </a:r>
            <a:r>
              <a:rPr lang="en-US" altLang="zh-CN" dirty="0"/>
              <a:t>50</a:t>
            </a:r>
            <a:r>
              <a:rPr lang="zh-CN" altLang="en-US" dirty="0"/>
              <a:t>种机型中，其中的</a:t>
            </a:r>
            <a:r>
              <a:rPr lang="en-US" altLang="zh-CN" dirty="0"/>
              <a:t>5</a:t>
            </a:r>
            <a:r>
              <a:rPr lang="zh-CN" altLang="en-US" dirty="0"/>
              <a:t>种表现为崩溃、闪退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D0CFAC2-7440-474C-A0D5-CDBAF9321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31" y="91888"/>
            <a:ext cx="8199211" cy="5143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5EEFC07-A5B7-4065-A2F4-0BE03BED8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064" y="0"/>
            <a:ext cx="8195872" cy="51435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736BCF6-CC31-48DB-9231-4D3C6EF066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54891"/>
            <a:ext cx="9144000" cy="343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1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354858" y="785966"/>
            <a:ext cx="2434284" cy="2434284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0" b="1" dirty="0">
                <a:solidFill>
                  <a:srgbClr val="404040"/>
                </a:solidFill>
              </a:rPr>
              <a:t>3</a:t>
            </a:r>
            <a:endParaRPr kumimoji="1" lang="zh-CN" altLang="en-US" sz="12000" b="1" dirty="0">
              <a:solidFill>
                <a:srgbClr val="40404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90398" y="3387381"/>
            <a:ext cx="1763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2"/>
                </a:solidFill>
                <a:latin typeface="+mn-ea"/>
              </a:rPr>
              <a:t>用户评测</a:t>
            </a:r>
            <a:endParaRPr lang="zh-CN" altLang="zh-CN" sz="2800" dirty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0451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3579EB7-35C3-4A35-95C7-0F13DDDE94B7}"/>
              </a:ext>
            </a:extLst>
          </p:cNvPr>
          <p:cNvSpPr txBox="1"/>
          <p:nvPr/>
        </p:nvSpPr>
        <p:spPr>
          <a:xfrm>
            <a:off x="158661" y="167986"/>
            <a:ext cx="25173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b="1" dirty="0">
                <a:solidFill>
                  <a:srgbClr val="404040"/>
                </a:solidFill>
                <a:latin typeface="Century Gothic"/>
                <a:ea typeface="微软雅黑"/>
              </a:rPr>
              <a:t>用户主要评价</a:t>
            </a:r>
            <a:endParaRPr kumimoji="1" lang="en-US" altLang="zh-CN" b="1" dirty="0">
              <a:solidFill>
                <a:srgbClr val="404040"/>
              </a:solidFill>
              <a:latin typeface="Century Gothic"/>
              <a:ea typeface="微软雅黑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9851B05-8372-4B89-86AD-F4EBFF72584C}"/>
              </a:ext>
            </a:extLst>
          </p:cNvPr>
          <p:cNvSpPr txBox="1"/>
          <p:nvPr/>
        </p:nvSpPr>
        <p:spPr>
          <a:xfrm>
            <a:off x="924560" y="741680"/>
            <a:ext cx="373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app</a:t>
            </a:r>
            <a:r>
              <a:rPr lang="zh-CN" altLang="en-US" dirty="0"/>
              <a:t>的</a:t>
            </a:r>
            <a:r>
              <a:rPr lang="en-US" altLang="zh-CN" dirty="0" err="1"/>
              <a:t>ui</a:t>
            </a:r>
            <a:r>
              <a:rPr lang="zh-CN" altLang="en-US" dirty="0"/>
              <a:t>界面过于简洁、佛系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6E7CB09-30F5-4F02-B333-091A517D1F67}"/>
              </a:ext>
            </a:extLst>
          </p:cNvPr>
          <p:cNvSpPr txBox="1"/>
          <p:nvPr/>
        </p:nvSpPr>
        <p:spPr>
          <a:xfrm>
            <a:off x="929640" y="1828800"/>
            <a:ext cx="3901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、每次查价都必须手动复制链接比较麻烦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EFDDFC2-4BF6-4281-A187-40FDCFF9C93A}"/>
              </a:ext>
            </a:extLst>
          </p:cNvPr>
          <p:cNvSpPr txBox="1"/>
          <p:nvPr/>
        </p:nvSpPr>
        <p:spPr>
          <a:xfrm>
            <a:off x="924560" y="3182759"/>
            <a:ext cx="407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r>
              <a:rPr lang="zh-CN" altLang="en-US" dirty="0"/>
              <a:t>、查询时间较长，难以等待</a:t>
            </a:r>
          </a:p>
        </p:txBody>
      </p:sp>
    </p:spTree>
    <p:extLst>
      <p:ext uri="{BB962C8B-B14F-4D97-AF65-F5344CB8AC3E}">
        <p14:creationId xmlns:p14="http://schemas.microsoft.com/office/powerpoint/2010/main" val="2001552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354858" y="785966"/>
            <a:ext cx="2434284" cy="2434284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0" b="1" dirty="0">
                <a:solidFill>
                  <a:srgbClr val="404040"/>
                </a:solidFill>
              </a:rPr>
              <a:t>4</a:t>
            </a:r>
            <a:endParaRPr kumimoji="1" lang="zh-CN" altLang="en-US" sz="12000" b="1" dirty="0">
              <a:solidFill>
                <a:srgbClr val="40404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90398" y="3387381"/>
            <a:ext cx="1763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2"/>
                </a:solidFill>
                <a:latin typeface="+mn-ea"/>
              </a:rPr>
              <a:t>App</a:t>
            </a:r>
            <a:r>
              <a:rPr lang="zh-CN" altLang="en-US" sz="2800" dirty="0">
                <a:solidFill>
                  <a:schemeClr val="tx2"/>
                </a:solidFill>
                <a:latin typeface="+mn-ea"/>
              </a:rPr>
              <a:t>改进</a:t>
            </a:r>
            <a:endParaRPr lang="zh-CN" altLang="zh-CN" sz="2800" dirty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155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像素">
      <a:dk1>
        <a:srgbClr val="103154"/>
      </a:dk1>
      <a:lt1>
        <a:srgbClr val="FFFFFF"/>
      </a:lt1>
      <a:dk2>
        <a:srgbClr val="00BFC3"/>
      </a:dk2>
      <a:lt2>
        <a:srgbClr val="0096FF"/>
      </a:lt2>
      <a:accent1>
        <a:srgbClr val="FF7F01"/>
      </a:accent1>
      <a:accent2>
        <a:srgbClr val="F1B015"/>
      </a:accent2>
      <a:accent3>
        <a:srgbClr val="FBEC85"/>
      </a:accent3>
      <a:accent4>
        <a:srgbClr val="D2C2F1"/>
      </a:accent4>
      <a:accent5>
        <a:srgbClr val="DA5AF4"/>
      </a:accent5>
      <a:accent6>
        <a:srgbClr val="9D09D1"/>
      </a:accent6>
      <a:hlink>
        <a:srgbClr val="1286C9"/>
      </a:hlink>
      <a:folHlink>
        <a:srgbClr val="A8C2E7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schemas.microsoft.com/sharepoint/v3/fields"/>
    <ds:schemaRef ds:uri="http://purl.org/dc/elements/1.1/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248</Words>
  <Application>Microsoft Office PowerPoint</Application>
  <PresentationFormat>全屏显示(16:9)</PresentationFormat>
  <Paragraphs>41</Paragraphs>
  <Slides>12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微软雅黑</vt:lpstr>
      <vt:lpstr>Arial</vt:lpstr>
      <vt:lpstr>Calibri</vt:lpstr>
      <vt:lpstr>Century Gothic</vt:lpstr>
      <vt:lpstr>Tw Cen MT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William</dc:creator>
  <cp:lastModifiedBy>mo zhihua</cp:lastModifiedBy>
  <cp:revision>5</cp:revision>
  <dcterms:created xsi:type="dcterms:W3CDTF">2019-12-25T01:29:51Z</dcterms:created>
  <dcterms:modified xsi:type="dcterms:W3CDTF">2019-12-25T02:22:43Z</dcterms:modified>
</cp:coreProperties>
</file>